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23" r:id="rId2"/>
    <p:sldId id="267" r:id="rId3"/>
    <p:sldId id="279" r:id="rId4"/>
    <p:sldId id="259" r:id="rId5"/>
    <p:sldId id="268" r:id="rId6"/>
    <p:sldId id="275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tima Bennai-Sanfourche" userId="43ebde92-0d96-479c-b8fc-7f0ae896ac29" providerId="ADAL" clId="{5E97B81C-BA33-407F-956C-06B9732B67A8}"/>
    <pc:docChg chg="custSel modSld">
      <pc:chgData name="Fatima Bennai-Sanfourche" userId="43ebde92-0d96-479c-b8fc-7f0ae896ac29" providerId="ADAL" clId="{5E97B81C-BA33-407F-956C-06B9732B67A8}" dt="2025-07-14T12:19:28.237" v="1" actId="27636"/>
      <pc:docMkLst>
        <pc:docMk/>
      </pc:docMkLst>
      <pc:sldChg chg="modSp mod">
        <pc:chgData name="Fatima Bennai-Sanfourche" userId="43ebde92-0d96-479c-b8fc-7f0ae896ac29" providerId="ADAL" clId="{5E97B81C-BA33-407F-956C-06B9732B67A8}" dt="2025-07-14T12:19:28.237" v="1" actId="27636"/>
        <pc:sldMkLst>
          <pc:docMk/>
          <pc:sldMk cId="2725031819" sldId="323"/>
        </pc:sldMkLst>
        <pc:spChg chg="mod">
          <ac:chgData name="Fatima Bennai-Sanfourche" userId="43ebde92-0d96-479c-b8fc-7f0ae896ac29" providerId="ADAL" clId="{5E97B81C-BA33-407F-956C-06B9732B67A8}" dt="2025-07-14T12:19:28.237" v="1" actId="27636"/>
          <ac:spMkLst>
            <pc:docMk/>
            <pc:sldMk cId="2725031819" sldId="323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14BC9-BC16-40AB-978A-71F78BBDB0AB}" type="datetimeFigureOut">
              <a:rPr lang="de-DE" smtClean="0"/>
              <a:t>14.07.2025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2186A-1889-4C3E-B577-B344DE13D14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5987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52E269-402C-46F2-B8D7-21A1CA9E38FE}" type="slidenum">
              <a:rPr kumimoji="0" lang="en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116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Promote the image of women as well as their role and influence in the business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Créer des événements, des réunions et des conférences sur divers sujets pour fournir une source de croissance personnelle et d'inspiration.</a:t>
            </a:r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52E269-402C-46F2-B8D7-21A1CA9E38FE}" type="slidenum">
              <a:rPr kumimoji="0" lang="en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653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30BA-7F12-473E-A943-ED50810D3606}" type="datetime1">
              <a:rPr lang="de-DE" smtClean="0"/>
              <a:t>14.07.2025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Introduction of FPB_ 29.04.2024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8EFE-B9A1-4456-8878-9996B912EDD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9704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5C10-EB76-49D7-92BE-C50B37D2E1E2}" type="datetime1">
              <a:rPr lang="de-DE" smtClean="0"/>
              <a:t>14.07.2025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Introduction of FPB_ 29.04.2024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8EFE-B9A1-4456-8878-9996B912EDD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4868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FB7E-EDA1-40BB-9415-7443C2E418B4}" type="datetime1">
              <a:rPr lang="de-DE" smtClean="0"/>
              <a:t>14.07.2025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Introduction of FPB_ 29.04.2024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8EFE-B9A1-4456-8878-9996B912EDD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1208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e-DE"/>
              <a:t>Textmasterformat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B24AA-D246-4300-AFF4-7F9E7FE0F885}" type="datetime1">
              <a:rPr lang="de-DE" smtClean="0"/>
              <a:t>14.07.2025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Introduction of FPB_ 29.04.2024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8EFE-B9A1-4456-8878-9996B912EDD5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9903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BA17F-CFC1-47CD-B57D-65E3061D48F4}" type="datetime1">
              <a:rPr lang="de-DE" smtClean="0"/>
              <a:t>14.07.2025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Introduction of FPB_ 29.04.2024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8EFE-B9A1-4456-8878-9996B912EDD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4324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B2A8-1F01-4617-B736-910DDAB16EBD}" type="datetime1">
              <a:rPr lang="de-DE" smtClean="0"/>
              <a:t>14.07.2025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Introduction of FPB_ 29.04.2024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8EFE-B9A1-4456-8878-9996B912EDD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1204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121DC-1891-4A58-838C-8BF48543BE36}" type="datetime1">
              <a:rPr lang="de-DE" smtClean="0"/>
              <a:t>14.07.2025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Introduction of FPB_ 29.04.2024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8EFE-B9A1-4456-8878-9996B912EDD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9612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B1FA-5256-4B62-B35B-5CD36E8A27F6}" type="datetime1">
              <a:rPr lang="de-DE" smtClean="0"/>
              <a:t>14.07.2025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Introduction of FPB_ 29.04.2024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8EFE-B9A1-4456-8878-9996B912EDD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2622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1E5B1-4982-4E85-B2DA-0F48ED1C84C0}" type="datetime1">
              <a:rPr lang="de-DE" smtClean="0"/>
              <a:t>14.07.2025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Introduction of FPB_ 29.04.2024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8EFE-B9A1-4456-8878-9996B912EDD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129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A430-BE63-40DA-B65F-E68AB685AC87}" type="datetime1">
              <a:rPr lang="de-DE" smtClean="0"/>
              <a:t>14.07.2025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Introduction of FPB_ 29.04.2024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8EFE-B9A1-4456-8878-9996B912EDD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8656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8F84-A951-4D07-926A-C4A6C648A27B}" type="datetime1">
              <a:rPr lang="de-DE" smtClean="0"/>
              <a:t>14.07.2025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Introduction of FPB_ 29.04.2024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8EFE-B9A1-4456-8878-9996B912EDD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3935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DD07-3007-4C04-A3A6-D0FA7C4CB819}" type="datetime1">
              <a:rPr lang="de-DE" smtClean="0"/>
              <a:t>14.07.2025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Introduction of FPB_ 29.04.2024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8EFE-B9A1-4456-8878-9996B912EDD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8914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77CA-5073-492F-B4E1-9E4EF22056C8}" type="datetime1">
              <a:rPr lang="de-DE" smtClean="0"/>
              <a:t>14.07.2025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Introduction of FPB_ 29.04.2024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8EFE-B9A1-4456-8878-9996B912EDD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504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E4D4-B807-4A34-85C7-3337D7A79472}" type="datetime1">
              <a:rPr lang="de-DE" smtClean="0"/>
              <a:t>14.07.2025</a:t>
            </a:fld>
            <a:endParaRPr lang="de-D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Introduction of FPB_ 29.04.2024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8EFE-B9A1-4456-8878-9996B912EDD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1531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2088-1FD7-462D-A2C9-66B98F83B100}" type="datetime1">
              <a:rPr lang="de-DE" smtClean="0"/>
              <a:t>14.07.2025</a:t>
            </a:fld>
            <a:endParaRPr lang="de-D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Introduction of FPB_ 29.04.2024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8EFE-B9A1-4456-8878-9996B912EDD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3439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6E27-B2CE-498C-B06B-3A251D6F11D6}" type="datetime1">
              <a:rPr lang="de-DE" smtClean="0"/>
              <a:t>14.07.2025</a:t>
            </a:fld>
            <a:endParaRPr lang="de-D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Introduction of FPB_ 29.04.2024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8EFE-B9A1-4456-8878-9996B912EDD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0810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4912-EE3A-49E7-956E-C5CC50B09876}" type="datetime1">
              <a:rPr lang="de-DE" smtClean="0"/>
              <a:t>14.07.2025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Introduction of FPB_ 29.04.2024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8EFE-B9A1-4456-8878-9996B912EDD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079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4002BB7-CB9F-47C3-B8BA-A2B824035000}" type="datetime1">
              <a:rPr lang="de-DE" smtClean="0"/>
              <a:t>14.07.2025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de-DE"/>
              <a:t>Introduction of FPB_ 29.04.2024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68EFE-B9A1-4456-8878-9996B912EDD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32516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6.jpeg"/><Relationship Id="rId7" Type="http://schemas.openxmlformats.org/officeDocument/2006/relationships/image" Target="../media/image17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linkedin.com/company/feminin-pluriel-berlin" TargetMode="External"/><Relationship Id="rId4" Type="http://schemas.openxmlformats.org/officeDocument/2006/relationships/hyperlink" Target="mailto:berlin@feminpluriel.org" TargetMode="External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DE92A8BB-07B9-40DB-984F-2CB1A2535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CDDB745-6C26-4B79-9EF2-08E3E4AB9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6" name="Freeform 16">
            <a:extLst>
              <a:ext uri="{FF2B5EF4-FFF2-40B4-BE49-F238E27FC236}">
                <a16:creationId xmlns:a16="http://schemas.microsoft.com/office/drawing/2014/main" id="{80B3FE6C-0A59-4114-88CB-3C3172D6A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2835162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FA6F6E-2A53-258D-A99F-13B65503A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58" y="640082"/>
            <a:ext cx="6879859" cy="2373552"/>
          </a:xfrm>
          <a:prstGeom prst="rect">
            <a:avLst/>
          </a:prstGeom>
          <a:effectLst/>
        </p:spPr>
      </p:pic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DDA3A238-516A-4076-B3C2-230D91350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136999"/>
            <a:ext cx="12191696" cy="3721001"/>
          </a:xfrm>
          <a:custGeom>
            <a:avLst/>
            <a:gdLst>
              <a:gd name="connsiteX0" fmla="*/ 1 w 12191696"/>
              <a:gd name="connsiteY0" fmla="*/ 0 h 3721001"/>
              <a:gd name="connsiteX1" fmla="*/ 71932 w 12191696"/>
              <a:gd name="connsiteY1" fmla="*/ 12261 h 3721001"/>
              <a:gd name="connsiteX2" fmla="*/ 282849 w 12191696"/>
              <a:gd name="connsiteY2" fmla="*/ 48342 h 3721001"/>
              <a:gd name="connsiteX3" fmla="*/ 436464 w 12191696"/>
              <a:gd name="connsiteY3" fmla="*/ 73565 h 3721001"/>
              <a:gd name="connsiteX4" fmla="*/ 619339 w 12191696"/>
              <a:gd name="connsiteY4" fmla="*/ 100188 h 3721001"/>
              <a:gd name="connsiteX5" fmla="*/ 836351 w 12191696"/>
              <a:gd name="connsiteY5" fmla="*/ 132066 h 3721001"/>
              <a:gd name="connsiteX6" fmla="*/ 1076528 w 12191696"/>
              <a:gd name="connsiteY6" fmla="*/ 165696 h 3721001"/>
              <a:gd name="connsiteX7" fmla="*/ 1347183 w 12191696"/>
              <a:gd name="connsiteY7" fmla="*/ 201077 h 3721001"/>
              <a:gd name="connsiteX8" fmla="*/ 1642223 w 12191696"/>
              <a:gd name="connsiteY8" fmla="*/ 238560 h 3721001"/>
              <a:gd name="connsiteX9" fmla="*/ 1962864 w 12191696"/>
              <a:gd name="connsiteY9" fmla="*/ 276043 h 3721001"/>
              <a:gd name="connsiteX10" fmla="*/ 2304232 w 12191696"/>
              <a:gd name="connsiteY10" fmla="*/ 314226 h 3721001"/>
              <a:gd name="connsiteX11" fmla="*/ 2672421 w 12191696"/>
              <a:gd name="connsiteY11" fmla="*/ 349608 h 3721001"/>
              <a:gd name="connsiteX12" fmla="*/ 3057678 w 12191696"/>
              <a:gd name="connsiteY12" fmla="*/ 383588 h 3721001"/>
              <a:gd name="connsiteX13" fmla="*/ 3464881 w 12191696"/>
              <a:gd name="connsiteY13" fmla="*/ 414415 h 3721001"/>
              <a:gd name="connsiteX14" fmla="*/ 3889152 w 12191696"/>
              <a:gd name="connsiteY14" fmla="*/ 443841 h 3721001"/>
              <a:gd name="connsiteX15" fmla="*/ 4331710 w 12191696"/>
              <a:gd name="connsiteY15" fmla="*/ 471515 h 3721001"/>
              <a:gd name="connsiteX16" fmla="*/ 4558476 w 12191696"/>
              <a:gd name="connsiteY16" fmla="*/ 481324 h 3721001"/>
              <a:gd name="connsiteX17" fmla="*/ 4790118 w 12191696"/>
              <a:gd name="connsiteY17" fmla="*/ 492183 h 3721001"/>
              <a:gd name="connsiteX18" fmla="*/ 5025418 w 12191696"/>
              <a:gd name="connsiteY18" fmla="*/ 502342 h 3721001"/>
              <a:gd name="connsiteX19" fmla="*/ 5261937 w 12191696"/>
              <a:gd name="connsiteY19" fmla="*/ 508998 h 3721001"/>
              <a:gd name="connsiteX20" fmla="*/ 5503333 w 12191696"/>
              <a:gd name="connsiteY20" fmla="*/ 514953 h 3721001"/>
              <a:gd name="connsiteX21" fmla="*/ 5747166 w 12191696"/>
              <a:gd name="connsiteY21" fmla="*/ 521259 h 3721001"/>
              <a:gd name="connsiteX22" fmla="*/ 5995877 w 12191696"/>
              <a:gd name="connsiteY22" fmla="*/ 525462 h 3721001"/>
              <a:gd name="connsiteX23" fmla="*/ 6247026 w 12191696"/>
              <a:gd name="connsiteY23" fmla="*/ 525462 h 3721001"/>
              <a:gd name="connsiteX24" fmla="*/ 6500613 w 12191696"/>
              <a:gd name="connsiteY24" fmla="*/ 527564 h 3721001"/>
              <a:gd name="connsiteX25" fmla="*/ 6756639 w 12191696"/>
              <a:gd name="connsiteY25" fmla="*/ 525462 h 3721001"/>
              <a:gd name="connsiteX26" fmla="*/ 7016322 w 12191696"/>
              <a:gd name="connsiteY26" fmla="*/ 521259 h 3721001"/>
              <a:gd name="connsiteX27" fmla="*/ 7276005 w 12191696"/>
              <a:gd name="connsiteY27" fmla="*/ 517405 h 3721001"/>
              <a:gd name="connsiteX28" fmla="*/ 7539345 w 12191696"/>
              <a:gd name="connsiteY28" fmla="*/ 508998 h 3721001"/>
              <a:gd name="connsiteX29" fmla="*/ 7805124 w 12191696"/>
              <a:gd name="connsiteY29" fmla="*/ 500240 h 3721001"/>
              <a:gd name="connsiteX30" fmla="*/ 8070903 w 12191696"/>
              <a:gd name="connsiteY30" fmla="*/ 490081 h 3721001"/>
              <a:gd name="connsiteX31" fmla="*/ 8339121 w 12191696"/>
              <a:gd name="connsiteY31" fmla="*/ 475719 h 3721001"/>
              <a:gd name="connsiteX32" fmla="*/ 8609776 w 12191696"/>
              <a:gd name="connsiteY32" fmla="*/ 458554 h 3721001"/>
              <a:gd name="connsiteX33" fmla="*/ 8881651 w 12191696"/>
              <a:gd name="connsiteY33" fmla="*/ 442089 h 3721001"/>
              <a:gd name="connsiteX34" fmla="*/ 9153526 w 12191696"/>
              <a:gd name="connsiteY34" fmla="*/ 421071 h 3721001"/>
              <a:gd name="connsiteX35" fmla="*/ 9429058 w 12191696"/>
              <a:gd name="connsiteY35" fmla="*/ 395848 h 3721001"/>
              <a:gd name="connsiteX36" fmla="*/ 9700933 w 12191696"/>
              <a:gd name="connsiteY36" fmla="*/ 370626 h 3721001"/>
              <a:gd name="connsiteX37" fmla="*/ 9977684 w 12191696"/>
              <a:gd name="connsiteY37" fmla="*/ 341551 h 3721001"/>
              <a:gd name="connsiteX38" fmla="*/ 10255655 w 12191696"/>
              <a:gd name="connsiteY38" fmla="*/ 309672 h 3721001"/>
              <a:gd name="connsiteX39" fmla="*/ 10529968 w 12191696"/>
              <a:gd name="connsiteY39" fmla="*/ 276043 h 3721001"/>
              <a:gd name="connsiteX40" fmla="*/ 10807939 w 12191696"/>
              <a:gd name="connsiteY40" fmla="*/ 236808 h 3721001"/>
              <a:gd name="connsiteX41" fmla="*/ 11084690 w 12191696"/>
              <a:gd name="connsiteY41" fmla="*/ 194771 h 3721001"/>
              <a:gd name="connsiteX42" fmla="*/ 11362661 w 12191696"/>
              <a:gd name="connsiteY42" fmla="*/ 153085 h 3721001"/>
              <a:gd name="connsiteX43" fmla="*/ 11639412 w 12191696"/>
              <a:gd name="connsiteY43" fmla="*/ 104392 h 3721001"/>
              <a:gd name="connsiteX44" fmla="*/ 11914945 w 12191696"/>
              <a:gd name="connsiteY44" fmla="*/ 54648 h 3721001"/>
              <a:gd name="connsiteX45" fmla="*/ 12191696 w 12191696"/>
              <a:gd name="connsiteY45" fmla="*/ 2452 h 3721001"/>
              <a:gd name="connsiteX46" fmla="*/ 12191696 w 12191696"/>
              <a:gd name="connsiteY46" fmla="*/ 2802467 h 3721001"/>
              <a:gd name="connsiteX47" fmla="*/ 12191695 w 12191696"/>
              <a:gd name="connsiteY47" fmla="*/ 2802467 h 3721001"/>
              <a:gd name="connsiteX48" fmla="*/ 12191695 w 12191696"/>
              <a:gd name="connsiteY48" fmla="*/ 3721001 h 3721001"/>
              <a:gd name="connsiteX49" fmla="*/ 0 w 12191696"/>
              <a:gd name="connsiteY49" fmla="*/ 3721001 h 3721001"/>
              <a:gd name="connsiteX50" fmla="*/ 0 w 12191696"/>
              <a:gd name="connsiteY50" fmla="*/ 2233825 h 3721001"/>
              <a:gd name="connsiteX51" fmla="*/ 1 w 12191696"/>
              <a:gd name="connsiteY51" fmla="*/ 2233825 h 3721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1696" h="3721001">
                <a:moveTo>
                  <a:pt x="1" y="0"/>
                </a:moveTo>
                <a:lnTo>
                  <a:pt x="71932" y="12261"/>
                </a:lnTo>
                <a:lnTo>
                  <a:pt x="282849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3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802467"/>
                </a:lnTo>
                <a:lnTo>
                  <a:pt x="12191695" y="2802467"/>
                </a:lnTo>
                <a:lnTo>
                  <a:pt x="12191695" y="3721001"/>
                </a:lnTo>
                <a:lnTo>
                  <a:pt x="0" y="3721001"/>
                </a:lnTo>
                <a:lnTo>
                  <a:pt x="0" y="2233825"/>
                </a:lnTo>
                <a:lnTo>
                  <a:pt x="1" y="22338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5458" y="3733752"/>
            <a:ext cx="9182945" cy="1793390"/>
          </a:xfrm>
        </p:spPr>
        <p:txBody>
          <a:bodyPr>
            <a:normAutofit/>
          </a:bodyPr>
          <a:lstStyle/>
          <a:p>
            <a:r>
              <a:rPr lang="fr-BE" sz="6600" b="1" dirty="0">
                <a:solidFill>
                  <a:srgbClr val="EBEBEB"/>
                </a:solidFill>
              </a:rPr>
              <a:t>Féminin Pluriel Berlin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22256" y="5635971"/>
            <a:ext cx="9182944" cy="48792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725031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GB" sz="4000" b="1" dirty="0">
                <a:solidFill>
                  <a:srgbClr val="EBEBEB"/>
                </a:solidFill>
              </a:rPr>
              <a:t>About </a:t>
            </a:r>
            <a:r>
              <a:rPr lang="en-GB" sz="4000" b="1" dirty="0" err="1">
                <a:solidFill>
                  <a:srgbClr val="EBEBEB"/>
                </a:solidFill>
              </a:rPr>
              <a:t>Féminin</a:t>
            </a:r>
            <a:r>
              <a:rPr lang="en-GB" sz="4000" b="1" dirty="0">
                <a:solidFill>
                  <a:srgbClr val="EBEBEB"/>
                </a:solidFill>
              </a:rPr>
              <a:t> </a:t>
            </a:r>
            <a:r>
              <a:rPr lang="en-GB" sz="4000" b="1" dirty="0" err="1">
                <a:solidFill>
                  <a:srgbClr val="EBEBEB"/>
                </a:solidFill>
              </a:rPr>
              <a:t>Pluriel</a:t>
            </a:r>
            <a:r>
              <a:rPr lang="en-GB" sz="4000" b="1" dirty="0">
                <a:solidFill>
                  <a:srgbClr val="EBEBEB"/>
                </a:solidFill>
              </a:rPr>
              <a:t> Global (FPG)</a:t>
            </a:r>
          </a:p>
        </p:txBody>
      </p:sp>
      <p:sp>
        <p:nvSpPr>
          <p:cNvPr id="83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84" name="Freeform: Shape 83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5A5080-ED86-4699-71EF-289335AD7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460" y="1916654"/>
            <a:ext cx="6498768" cy="3606816"/>
          </a:xfrm>
          <a:prstGeom prst="rect">
            <a:avLst/>
          </a:prstGeom>
          <a:effectLst/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8" name="Inhaltsplatzhalter 2"/>
          <p:cNvSpPr>
            <a:spLocks noGrp="1"/>
          </p:cNvSpPr>
          <p:nvPr>
            <p:ph idx="1"/>
          </p:nvPr>
        </p:nvSpPr>
        <p:spPr>
          <a:xfrm>
            <a:off x="520355" y="2251587"/>
            <a:ext cx="4686864" cy="37854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EBEBEB"/>
                </a:solidFill>
              </a:rPr>
              <a:t>Féminin</a:t>
            </a:r>
            <a:r>
              <a:rPr lang="en-US" dirty="0">
                <a:solidFill>
                  <a:srgbClr val="EBEBEB"/>
                </a:solidFill>
              </a:rPr>
              <a:t> </a:t>
            </a:r>
            <a:r>
              <a:rPr lang="en-US" dirty="0" err="1">
                <a:solidFill>
                  <a:srgbClr val="EBEBEB"/>
                </a:solidFill>
              </a:rPr>
              <a:t>Pluriel</a:t>
            </a:r>
            <a:r>
              <a:rPr lang="en-US" dirty="0">
                <a:solidFill>
                  <a:srgbClr val="EBEBEB"/>
                </a:solidFill>
              </a:rPr>
              <a:t> is a non-profit organization, launched in 1992 in Paris by </a:t>
            </a:r>
            <a:r>
              <a:rPr lang="en-US" b="1" dirty="0">
                <a:solidFill>
                  <a:srgbClr val="FFFF00"/>
                </a:solidFill>
              </a:rPr>
              <a:t>Beatrice </a:t>
            </a:r>
            <a:r>
              <a:rPr lang="en-US" b="1" dirty="0" err="1">
                <a:solidFill>
                  <a:srgbClr val="FFFF00"/>
                </a:solidFill>
              </a:rPr>
              <a:t>Lanson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Villat</a:t>
            </a:r>
            <a:r>
              <a:rPr lang="en-US" dirty="0">
                <a:solidFill>
                  <a:srgbClr val="EBEBEB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EBEBEB"/>
                </a:solidFill>
              </a:rPr>
              <a:t>Féminin</a:t>
            </a:r>
            <a:r>
              <a:rPr lang="en-US" dirty="0">
                <a:solidFill>
                  <a:srgbClr val="EBEBEB"/>
                </a:solidFill>
              </a:rPr>
              <a:t> </a:t>
            </a:r>
            <a:r>
              <a:rPr lang="en-US" dirty="0" err="1">
                <a:solidFill>
                  <a:srgbClr val="EBEBEB"/>
                </a:solidFill>
              </a:rPr>
              <a:t>Pluriel</a:t>
            </a:r>
            <a:r>
              <a:rPr lang="en-US" dirty="0">
                <a:solidFill>
                  <a:srgbClr val="EBEBEB"/>
                </a:solidFill>
              </a:rPr>
              <a:t> as in “</a:t>
            </a:r>
            <a:r>
              <a:rPr lang="en-US" b="1" dirty="0">
                <a:solidFill>
                  <a:srgbClr val="EBEBEB"/>
                </a:solidFill>
              </a:rPr>
              <a:t>female</a:t>
            </a:r>
            <a:r>
              <a:rPr lang="en-US" dirty="0">
                <a:solidFill>
                  <a:srgbClr val="EBEBEB"/>
                </a:solidFill>
              </a:rPr>
              <a:t>” and “</a:t>
            </a:r>
            <a:r>
              <a:rPr lang="en-US" b="1" dirty="0">
                <a:solidFill>
                  <a:srgbClr val="EBEBEB"/>
                </a:solidFill>
              </a:rPr>
              <a:t>plural</a:t>
            </a:r>
            <a:r>
              <a:rPr lang="en-US" dirty="0">
                <a:solidFill>
                  <a:srgbClr val="EBEBEB"/>
                </a:solidFill>
              </a:rPr>
              <a:t>” reflects our purpose, which is to </a:t>
            </a:r>
            <a:r>
              <a:rPr lang="en-US" b="1" dirty="0">
                <a:solidFill>
                  <a:srgbClr val="EBEBEB"/>
                </a:solidFill>
              </a:rPr>
              <a:t>increase the professional and personal influence of women of all generations and profiles.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EBEBEB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solidFill>
                <a:srgbClr val="EBEBEB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60473" y="1179294"/>
            <a:ext cx="6096001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616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4309F268-A45B-4517-B03F-2774BAEFF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F916B6A-4A1E-4A48-8BC8-1E4776E03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738245" y="167153"/>
            <a:ext cx="5571065" cy="6523694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1C5D755C-6A9E-4780-8524-22F98BAC1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88739" y="643467"/>
            <a:ext cx="454484" cy="3013510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8AC099B-3614-4184-BF57-F5447D154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60618" y="643468"/>
            <a:ext cx="557106" cy="9285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B7E713DF-3DDC-D38E-912A-AF38372FA8D8}"/>
              </a:ext>
            </a:extLst>
          </p:cNvPr>
          <p:cNvSpPr>
            <a:spLocks/>
          </p:cNvSpPr>
          <p:nvPr/>
        </p:nvSpPr>
        <p:spPr>
          <a:xfrm>
            <a:off x="379211" y="643467"/>
            <a:ext cx="3510630" cy="30135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7406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Féminin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Pluriel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Global (FPG)</a:t>
            </a:r>
          </a:p>
          <a:p>
            <a:pPr marL="0" marR="0" lvl="0" indent="0" algn="l" defTabSz="7406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7406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Féminin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Pluriel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has grown into an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international network with13 local clubs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organizing local meetings and events</a:t>
            </a:r>
          </a:p>
          <a:p>
            <a:pPr marL="285750" marR="0" lvl="0" indent="-285750" algn="l" defTabSz="7406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7406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Each year,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 global  international conference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brings together members of all clubs in one of the local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Féminin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Pluriel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location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DA53BA-377B-025A-70B6-30DEC14C74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3223" y="1874079"/>
            <a:ext cx="3100381" cy="1038627"/>
          </a:xfrm>
          <a:prstGeom prst="rect">
            <a:avLst/>
          </a:prstGeom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D3B472-8359-1484-69EE-AF8C58007F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3926" y="1875530"/>
            <a:ext cx="3100381" cy="1023125"/>
          </a:xfrm>
          <a:prstGeom prst="rect">
            <a:avLst/>
          </a:prstGeom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02A028-E78E-3194-0DE0-4B1AF49CA9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43223" y="4899164"/>
            <a:ext cx="3100381" cy="1023125"/>
          </a:xfrm>
          <a:prstGeom prst="rect">
            <a:avLst/>
          </a:prstGeom>
          <a:effectLst/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A67F1FD-1E24-8A33-94AA-B876A9D92B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43926" y="4891506"/>
            <a:ext cx="3100381" cy="1023125"/>
          </a:xfrm>
          <a:prstGeom prst="rect">
            <a:avLst/>
          </a:prstGeom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46ACAA-F904-379B-8924-4D688FBC48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88777" y="1886578"/>
            <a:ext cx="1051674" cy="10136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B8B2E7-24BC-5B46-E102-488F37B7DD0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99923" y="3026789"/>
            <a:ext cx="1642363" cy="165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59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5629222" cy="1400530"/>
          </a:xfrm>
        </p:spPr>
        <p:txBody>
          <a:bodyPr>
            <a:normAutofit/>
          </a:bodyPr>
          <a:lstStyle/>
          <a:p>
            <a:r>
              <a:rPr lang="fr-FR" sz="3600" b="1" dirty="0"/>
              <a:t>Féminin Pluriel Berlin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52D69C2-6C47-427C-AE60-582FE30B2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98731" y="664312"/>
            <a:ext cx="6858001" cy="5529377"/>
          </a:xfrm>
          <a:custGeom>
            <a:avLst/>
            <a:gdLst>
              <a:gd name="connsiteX0" fmla="*/ 6858001 w 6858001"/>
              <a:gd name="connsiteY0" fmla="*/ 1177 h 5529377"/>
              <a:gd name="connsiteX1" fmla="*/ 6858001 w 6858001"/>
              <a:gd name="connsiteY1" fmla="*/ 1344715 h 5529377"/>
              <a:gd name="connsiteX2" fmla="*/ 6858000 w 6858001"/>
              <a:gd name="connsiteY2" fmla="*/ 1344715 h 5529377"/>
              <a:gd name="connsiteX3" fmla="*/ 6858000 w 6858001"/>
              <a:gd name="connsiteY3" fmla="*/ 5529377 h 5529377"/>
              <a:gd name="connsiteX4" fmla="*/ 0 w 6858001"/>
              <a:gd name="connsiteY4" fmla="*/ 5529376 h 5529377"/>
              <a:gd name="connsiteX5" fmla="*/ 0 w 6858001"/>
              <a:gd name="connsiteY5" fmla="*/ 891096 h 5529377"/>
              <a:gd name="connsiteX6" fmla="*/ 1 w 6858001"/>
              <a:gd name="connsiteY6" fmla="*/ 891096 h 5529377"/>
              <a:gd name="connsiteX7" fmla="*/ 1 w 6858001"/>
              <a:gd name="connsiteY7" fmla="*/ 0 h 5529377"/>
              <a:gd name="connsiteX8" fmla="*/ 40463 w 6858001"/>
              <a:gd name="connsiteY8" fmla="*/ 5883 h 5529377"/>
              <a:gd name="connsiteX9" fmla="*/ 159107 w 6858001"/>
              <a:gd name="connsiteY9" fmla="*/ 23196 h 5529377"/>
              <a:gd name="connsiteX10" fmla="*/ 245518 w 6858001"/>
              <a:gd name="connsiteY10" fmla="*/ 35299 h 5529377"/>
              <a:gd name="connsiteX11" fmla="*/ 348388 w 6858001"/>
              <a:gd name="connsiteY11" fmla="*/ 48073 h 5529377"/>
              <a:gd name="connsiteX12" fmla="*/ 470460 w 6858001"/>
              <a:gd name="connsiteY12" fmla="*/ 63369 h 5529377"/>
              <a:gd name="connsiteX13" fmla="*/ 605563 w 6858001"/>
              <a:gd name="connsiteY13" fmla="*/ 79506 h 5529377"/>
              <a:gd name="connsiteX14" fmla="*/ 757810 w 6858001"/>
              <a:gd name="connsiteY14" fmla="*/ 96483 h 5529377"/>
              <a:gd name="connsiteX15" fmla="*/ 923774 w 6858001"/>
              <a:gd name="connsiteY15" fmla="*/ 114469 h 5529377"/>
              <a:gd name="connsiteX16" fmla="*/ 1104139 w 6858001"/>
              <a:gd name="connsiteY16" fmla="*/ 132454 h 5529377"/>
              <a:gd name="connsiteX17" fmla="*/ 1296163 w 6858001"/>
              <a:gd name="connsiteY17" fmla="*/ 150776 h 5529377"/>
              <a:gd name="connsiteX18" fmla="*/ 1503275 w 6858001"/>
              <a:gd name="connsiteY18" fmla="*/ 167753 h 5529377"/>
              <a:gd name="connsiteX19" fmla="*/ 1719988 w 6858001"/>
              <a:gd name="connsiteY19" fmla="*/ 184058 h 5529377"/>
              <a:gd name="connsiteX20" fmla="*/ 1949045 w 6858001"/>
              <a:gd name="connsiteY20" fmla="*/ 198849 h 5529377"/>
              <a:gd name="connsiteX21" fmla="*/ 2187703 w 6858001"/>
              <a:gd name="connsiteY21" fmla="*/ 212969 h 5529377"/>
              <a:gd name="connsiteX22" fmla="*/ 2436649 w 6858001"/>
              <a:gd name="connsiteY22" fmla="*/ 226248 h 5529377"/>
              <a:gd name="connsiteX23" fmla="*/ 2564208 w 6858001"/>
              <a:gd name="connsiteY23" fmla="*/ 230955 h 5529377"/>
              <a:gd name="connsiteX24" fmla="*/ 2694509 w 6858001"/>
              <a:gd name="connsiteY24" fmla="*/ 236165 h 5529377"/>
              <a:gd name="connsiteX25" fmla="*/ 2826868 w 6858001"/>
              <a:gd name="connsiteY25" fmla="*/ 241040 h 5529377"/>
              <a:gd name="connsiteX26" fmla="*/ 2959914 w 6858001"/>
              <a:gd name="connsiteY26" fmla="*/ 244234 h 5529377"/>
              <a:gd name="connsiteX27" fmla="*/ 3095702 w 6858001"/>
              <a:gd name="connsiteY27" fmla="*/ 247091 h 5529377"/>
              <a:gd name="connsiteX28" fmla="*/ 3232862 w 6858001"/>
              <a:gd name="connsiteY28" fmla="*/ 250117 h 5529377"/>
              <a:gd name="connsiteX29" fmla="*/ 3372765 w 6858001"/>
              <a:gd name="connsiteY29" fmla="*/ 252134 h 5529377"/>
              <a:gd name="connsiteX30" fmla="*/ 3514040 w 6858001"/>
              <a:gd name="connsiteY30" fmla="*/ 252134 h 5529377"/>
              <a:gd name="connsiteX31" fmla="*/ 3656686 w 6858001"/>
              <a:gd name="connsiteY31" fmla="*/ 253142 h 5529377"/>
              <a:gd name="connsiteX32" fmla="*/ 3800704 w 6858001"/>
              <a:gd name="connsiteY32" fmla="*/ 252134 h 5529377"/>
              <a:gd name="connsiteX33" fmla="*/ 3946780 w 6858001"/>
              <a:gd name="connsiteY33" fmla="*/ 250117 h 5529377"/>
              <a:gd name="connsiteX34" fmla="*/ 4092855 w 6858001"/>
              <a:gd name="connsiteY34" fmla="*/ 248268 h 5529377"/>
              <a:gd name="connsiteX35" fmla="*/ 4240988 w 6858001"/>
              <a:gd name="connsiteY35" fmla="*/ 244234 h 5529377"/>
              <a:gd name="connsiteX36" fmla="*/ 4390492 w 6858001"/>
              <a:gd name="connsiteY36" fmla="*/ 240032 h 5529377"/>
              <a:gd name="connsiteX37" fmla="*/ 4539997 w 6858001"/>
              <a:gd name="connsiteY37" fmla="*/ 235157 h 5529377"/>
              <a:gd name="connsiteX38" fmla="*/ 4690873 w 6858001"/>
              <a:gd name="connsiteY38" fmla="*/ 228266 h 5529377"/>
              <a:gd name="connsiteX39" fmla="*/ 4843120 w 6858001"/>
              <a:gd name="connsiteY39" fmla="*/ 220029 h 5529377"/>
              <a:gd name="connsiteX40" fmla="*/ 4996054 w 6858001"/>
              <a:gd name="connsiteY40" fmla="*/ 212129 h 5529377"/>
              <a:gd name="connsiteX41" fmla="*/ 5148987 w 6858001"/>
              <a:gd name="connsiteY41" fmla="*/ 202044 h 5529377"/>
              <a:gd name="connsiteX42" fmla="*/ 5303978 w 6858001"/>
              <a:gd name="connsiteY42" fmla="*/ 189941 h 5529377"/>
              <a:gd name="connsiteX43" fmla="*/ 5456911 w 6858001"/>
              <a:gd name="connsiteY43" fmla="*/ 177839 h 5529377"/>
              <a:gd name="connsiteX44" fmla="*/ 5612588 w 6858001"/>
              <a:gd name="connsiteY44" fmla="*/ 163887 h 5529377"/>
              <a:gd name="connsiteX45" fmla="*/ 5768950 w 6858001"/>
              <a:gd name="connsiteY45" fmla="*/ 148591 h 5529377"/>
              <a:gd name="connsiteX46" fmla="*/ 5923255 w 6858001"/>
              <a:gd name="connsiteY46" fmla="*/ 132455 h 5529377"/>
              <a:gd name="connsiteX47" fmla="*/ 6079618 w 6858001"/>
              <a:gd name="connsiteY47" fmla="*/ 113629 h 5529377"/>
              <a:gd name="connsiteX48" fmla="*/ 6235294 w 6858001"/>
              <a:gd name="connsiteY48" fmla="*/ 93458 h 5529377"/>
              <a:gd name="connsiteX49" fmla="*/ 6391657 w 6858001"/>
              <a:gd name="connsiteY49" fmla="*/ 73455 h 5529377"/>
              <a:gd name="connsiteX50" fmla="*/ 6547333 w 6858001"/>
              <a:gd name="connsiteY50" fmla="*/ 50091 h 5529377"/>
              <a:gd name="connsiteX51" fmla="*/ 6702324 w 6858001"/>
              <a:gd name="connsiteY51" fmla="*/ 26222 h 552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529377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529377"/>
                </a:lnTo>
                <a:lnTo>
                  <a:pt x="0" y="5529376"/>
                </a:lnTo>
                <a:lnTo>
                  <a:pt x="0" y="891096"/>
                </a:lnTo>
                <a:lnTo>
                  <a:pt x="1" y="891096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E849FE61-12C4-4A06-A722-B545DE0C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F1D4F3-C9B6-6028-3B0A-D45D54254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3742" y="1302790"/>
            <a:ext cx="3980139" cy="1373148"/>
          </a:xfrm>
          <a:prstGeom prst="rect">
            <a:avLst/>
          </a:prstGeom>
          <a:effectLst/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FB12D8C-572F-4417-9FE1-D691A132F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0861" y="1330883"/>
            <a:ext cx="6093338" cy="5062138"/>
          </a:xfrm>
        </p:spPr>
        <p:txBody>
          <a:bodyPr>
            <a:normAutofit fontScale="70000" lnSpcReduction="20000"/>
          </a:bodyPr>
          <a:lstStyle/>
          <a:p>
            <a:pPr marL="57150" indent="0">
              <a:lnSpc>
                <a:spcPct val="90000"/>
              </a:lnSpc>
              <a:buNone/>
            </a:pPr>
            <a:r>
              <a:rPr lang="fr-FR" sz="1900" b="1" dirty="0">
                <a:latin typeface="Arial "/>
              </a:rPr>
              <a:t>Féminin Pluriel </a:t>
            </a:r>
            <a:r>
              <a:rPr lang="en-US" sz="1900" b="1" dirty="0">
                <a:latin typeface="Arial "/>
              </a:rPr>
              <a:t>Berlin (FPB) </a:t>
            </a:r>
            <a:r>
              <a:rPr lang="en-US" sz="1900" dirty="0">
                <a:latin typeface="Arial "/>
              </a:rPr>
              <a:t>has for objectives to:</a:t>
            </a:r>
          </a:p>
          <a:p>
            <a:pPr marL="57150" indent="0">
              <a:lnSpc>
                <a:spcPct val="90000"/>
              </a:lnSpc>
              <a:buNone/>
            </a:pPr>
            <a:endParaRPr lang="en-US" sz="1900" dirty="0">
              <a:latin typeface="Arial 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900" dirty="0">
                <a:latin typeface="Arial "/>
              </a:rPr>
              <a:t>Support professional skills development, learning, mentoring, and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900" dirty="0">
                <a:latin typeface="Arial "/>
              </a:rPr>
              <a:t>       networking </a:t>
            </a:r>
            <a:r>
              <a:rPr lang="en-US" sz="1900" dirty="0">
                <a:solidFill>
                  <a:srgbClr val="FFFF00"/>
                </a:solidFill>
                <a:latin typeface="Arial "/>
              </a:rPr>
              <a:t>within the French/German communities </a:t>
            </a:r>
            <a:r>
              <a:rPr lang="en-US" sz="1900" dirty="0">
                <a:latin typeface="Arial "/>
              </a:rPr>
              <a:t>and industries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900" dirty="0">
                <a:latin typeface="Arial "/>
              </a:rPr>
              <a:t>Provide its members a network to connect, discuss challenges, test ideas and ultimately </a:t>
            </a:r>
            <a:r>
              <a:rPr lang="en-US" sz="1900" dirty="0">
                <a:solidFill>
                  <a:srgbClr val="FFFF00"/>
                </a:solidFill>
                <a:latin typeface="Arial "/>
              </a:rPr>
              <a:t>increase professional and personal influence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900" dirty="0">
                <a:latin typeface="Arial "/>
              </a:rPr>
              <a:t>Organize events and discussions </a:t>
            </a:r>
            <a:r>
              <a:rPr lang="en-US" sz="1900" dirty="0">
                <a:solidFill>
                  <a:srgbClr val="FFFF00"/>
                </a:solidFill>
                <a:latin typeface="Arial "/>
              </a:rPr>
              <a:t>developing and promoting women’s contribution and influence </a:t>
            </a:r>
            <a:r>
              <a:rPr lang="en-US" sz="1900" dirty="0">
                <a:latin typeface="Arial "/>
              </a:rPr>
              <a:t>in the economy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900" dirty="0">
                <a:latin typeface="Arial "/>
              </a:rPr>
              <a:t>While the </a:t>
            </a:r>
            <a:r>
              <a:rPr lang="en-US" sz="1900" dirty="0">
                <a:solidFill>
                  <a:srgbClr val="FFFF00"/>
                </a:solidFill>
                <a:latin typeface="Arial "/>
              </a:rPr>
              <a:t>main objective remains professional</a:t>
            </a:r>
            <a:r>
              <a:rPr lang="en-US" sz="1900" dirty="0">
                <a:latin typeface="Arial "/>
              </a:rPr>
              <a:t>, friendship and support for charitable and humanitarian causes in favor of women and youth are important to us.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1900" dirty="0">
              <a:latin typeface="Arial 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100" dirty="0">
                <a:latin typeface="Arial "/>
              </a:rPr>
              <a:t>Our members are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sz="1900" b="1" dirty="0">
                <a:latin typeface="Arial "/>
              </a:rPr>
              <a:t>Féminin</a:t>
            </a:r>
            <a:r>
              <a:rPr lang="fr-FR" sz="1900" dirty="0">
                <a:latin typeface="Arial "/>
              </a:rPr>
              <a:t>: </a:t>
            </a:r>
            <a:r>
              <a:rPr lang="en-US" sz="1900" dirty="0">
                <a:solidFill>
                  <a:srgbClr val="FFFF00"/>
                </a:solidFill>
                <a:latin typeface="Arial "/>
              </a:rPr>
              <a:t>mostly women </a:t>
            </a:r>
            <a:r>
              <a:rPr lang="en-US" sz="1900" dirty="0">
                <a:latin typeface="Arial "/>
              </a:rPr>
              <a:t>but welcoming </a:t>
            </a:r>
            <a:r>
              <a:rPr lang="en-US" sz="1900" dirty="0">
                <a:solidFill>
                  <a:srgbClr val="FFFF00"/>
                </a:solidFill>
                <a:latin typeface="Arial "/>
              </a:rPr>
              <a:t>male or diverse allies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900" dirty="0">
                <a:latin typeface="Arial "/>
              </a:rPr>
              <a:t>        willing to make a positive contribution in supporting our objectives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sz="1900" b="1" dirty="0">
                <a:latin typeface="Arial "/>
              </a:rPr>
              <a:t>Pluriel: </a:t>
            </a:r>
            <a:r>
              <a:rPr lang="en-US" sz="1900" dirty="0">
                <a:latin typeface="Arial "/>
              </a:rPr>
              <a:t>our background, industry, international work life experience  are diverse.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900" b="1" dirty="0">
                <a:latin typeface="Arial "/>
              </a:rPr>
              <a:t>Berlin: </a:t>
            </a:r>
            <a:r>
              <a:rPr lang="en-US" sz="1900" dirty="0">
                <a:latin typeface="Arial "/>
              </a:rPr>
              <a:t> </a:t>
            </a:r>
            <a:r>
              <a:rPr lang="en-US" sz="1900" dirty="0">
                <a:solidFill>
                  <a:srgbClr val="FFFF00"/>
                </a:solidFill>
                <a:latin typeface="Arial "/>
              </a:rPr>
              <a:t>while our headquarter and key events are in Berlin, we welcome members from all over Germany</a:t>
            </a:r>
          </a:p>
        </p:txBody>
      </p:sp>
      <p:pic>
        <p:nvPicPr>
          <p:cNvPr id="4" name="Grafik 7">
            <a:extLst>
              <a:ext uri="{FF2B5EF4-FFF2-40B4-BE49-F238E27FC236}">
                <a16:creationId xmlns:a16="http://schemas.microsoft.com/office/drawing/2014/main" id="{B1040B87-8D7C-BDB1-6CD6-5F1F381993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5777" y="3039291"/>
            <a:ext cx="3230180" cy="2721427"/>
          </a:xfrm>
          <a:prstGeom prst="rect">
            <a:avLst/>
          </a:prstGeom>
          <a:effectLst/>
        </p:spPr>
      </p:pic>
      <p:sp>
        <p:nvSpPr>
          <p:cNvPr id="5" name="Rechteck 4"/>
          <p:cNvSpPr/>
          <p:nvPr/>
        </p:nvSpPr>
        <p:spPr>
          <a:xfrm>
            <a:off x="760473" y="1179294"/>
            <a:ext cx="6096001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791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99033"/>
          </a:xfrm>
        </p:spPr>
        <p:txBody>
          <a:bodyPr/>
          <a:lstStyle/>
          <a:p>
            <a:r>
              <a:rPr lang="en-GB" sz="3600" b="1" dirty="0" err="1">
                <a:solidFill>
                  <a:srgbClr val="EBEBEB"/>
                </a:solidFill>
              </a:rPr>
              <a:t>Féminin</a:t>
            </a:r>
            <a:r>
              <a:rPr lang="en-GB" sz="3600" b="1" dirty="0">
                <a:solidFill>
                  <a:srgbClr val="EBEBEB"/>
                </a:solidFill>
              </a:rPr>
              <a:t> </a:t>
            </a:r>
            <a:r>
              <a:rPr lang="en-GB" sz="3600" b="1" dirty="0" err="1">
                <a:solidFill>
                  <a:srgbClr val="EBEBEB"/>
                </a:solidFill>
              </a:rPr>
              <a:t>Pluriel</a:t>
            </a:r>
            <a:r>
              <a:rPr lang="en-GB" sz="3600" b="1" dirty="0">
                <a:solidFill>
                  <a:srgbClr val="EBEBEB"/>
                </a:solidFill>
              </a:rPr>
              <a:t> Berlin: contacts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-114784" y="3949717"/>
            <a:ext cx="2706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Fatima Sanfourche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President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7" y="1632026"/>
            <a:ext cx="1750428" cy="230515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106481" y="3972734"/>
            <a:ext cx="24594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Alina Navarro Melendo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Vice President and Legal Officer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228049" y="4003838"/>
            <a:ext cx="2459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Claudia Nickolaus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Treasurer</a:t>
            </a:r>
          </a:p>
        </p:txBody>
      </p:sp>
      <p:pic>
        <p:nvPicPr>
          <p:cNvPr id="1034" name="Picture 10" descr="Isabelle Bog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969" y="1630486"/>
            <a:ext cx="1750428" cy="233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6714067" y="4012386"/>
            <a:ext cx="200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Isabelle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Bogl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Communication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Textfeld 16">
            <a:extLst>
              <a:ext uri="{FF2B5EF4-FFF2-40B4-BE49-F238E27FC236}">
                <a16:creationId xmlns:a16="http://schemas.microsoft.com/office/drawing/2014/main" id="{72136C1E-5569-2CDE-1422-C1C1383BD6FB}"/>
              </a:ext>
            </a:extLst>
          </p:cNvPr>
          <p:cNvSpPr txBox="1"/>
          <p:nvPr/>
        </p:nvSpPr>
        <p:spPr>
          <a:xfrm>
            <a:off x="8809078" y="4027700"/>
            <a:ext cx="2459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Amela Malja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Chief Partnership Officer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Textfeld 9">
            <a:extLst>
              <a:ext uri="{FF2B5EF4-FFF2-40B4-BE49-F238E27FC236}">
                <a16:creationId xmlns:a16="http://schemas.microsoft.com/office/drawing/2014/main" id="{E5B05E86-F0DB-3DEC-B708-72EB8F980785}"/>
              </a:ext>
            </a:extLst>
          </p:cNvPr>
          <p:cNvSpPr txBox="1"/>
          <p:nvPr/>
        </p:nvSpPr>
        <p:spPr>
          <a:xfrm>
            <a:off x="116744" y="5081843"/>
            <a:ext cx="86055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Address: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B01513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de-DE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Westfälische </a:t>
            </a:r>
            <a:r>
              <a:rPr kumimoji="0" lang="de-DE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Strasse</a:t>
            </a:r>
            <a:r>
              <a:rPr kumimoji="0" lang="de-DE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86a, 10709 Berlin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Email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4"/>
              </a:rPr>
              <a:t>berlin@feminpluriel.org</a:t>
            </a:r>
            <a:endParaRPr kumimoji="0" lang="en-GB" sz="2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Website: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https://fp-berlin.org/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LinkedIn: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5"/>
              </a:rPr>
              <a:t>https://linkedin.com/company/feminin-pluriel-berlin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34633B9-1B32-0027-F876-3C16802681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23612" y="0"/>
            <a:ext cx="1068368" cy="368587"/>
          </a:xfrm>
          <a:prstGeom prst="rect">
            <a:avLst/>
          </a:prstGeom>
          <a:effectLst/>
        </p:spPr>
      </p:pic>
      <p:pic>
        <p:nvPicPr>
          <p:cNvPr id="2052" name="Picture 4" descr="Alina Navarro Melendo">
            <a:extLst>
              <a:ext uri="{FF2B5EF4-FFF2-40B4-BE49-F238E27FC236}">
                <a16:creationId xmlns:a16="http://schemas.microsoft.com/office/drawing/2014/main" id="{39B71BDB-4CA1-0803-F2BE-0D31BDAC0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438" y="1615142"/>
            <a:ext cx="1706611" cy="230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laudia Nickolaus 1 e1740588924320">
            <a:extLst>
              <a:ext uri="{FF2B5EF4-FFF2-40B4-BE49-F238E27FC236}">
                <a16:creationId xmlns:a16="http://schemas.microsoft.com/office/drawing/2014/main" id="{D50A478C-7E45-A82B-DABC-2A9A46A54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400" y="1621958"/>
            <a:ext cx="1792760" cy="230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creenshot 2024 10 07 185448 e1740606666514">
            <a:extLst>
              <a:ext uri="{FF2B5EF4-FFF2-40B4-BE49-F238E27FC236}">
                <a16:creationId xmlns:a16="http://schemas.microsoft.com/office/drawing/2014/main" id="{B823B854-33C5-8285-D2C1-EB68BD509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431" y="1615142"/>
            <a:ext cx="1706610" cy="238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452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6CE3B-74E7-9CA4-8B6D-0991E4FA1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Our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A61A3-D7A7-AABB-737B-865EB0077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006" y="1345203"/>
            <a:ext cx="10302344" cy="4013147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 "/>
              </a:rPr>
              <a:t>Promoting</a:t>
            </a:r>
            <a:r>
              <a:rPr lang="en-US" sz="3200" dirty="0">
                <a:latin typeface="Arial "/>
              </a:rPr>
              <a:t> clarity, inclusion, and equality</a:t>
            </a:r>
          </a:p>
          <a:p>
            <a:r>
              <a:rPr lang="en-US" sz="3200" dirty="0">
                <a:solidFill>
                  <a:srgbClr val="FFFF00"/>
                </a:solidFill>
                <a:latin typeface="Arial "/>
              </a:rPr>
              <a:t>Building</a:t>
            </a:r>
            <a:r>
              <a:rPr lang="en-US" sz="3200" dirty="0">
                <a:latin typeface="Arial "/>
              </a:rPr>
              <a:t> business network</a:t>
            </a:r>
          </a:p>
          <a:p>
            <a:r>
              <a:rPr lang="en-US" sz="3200" dirty="0">
                <a:solidFill>
                  <a:srgbClr val="FFFF00"/>
                </a:solidFill>
                <a:latin typeface="Arial "/>
              </a:rPr>
              <a:t>Encourage</a:t>
            </a:r>
            <a:r>
              <a:rPr lang="en-US" sz="3200" dirty="0">
                <a:latin typeface="Arial "/>
              </a:rPr>
              <a:t> professional and leadership development</a:t>
            </a:r>
          </a:p>
          <a:p>
            <a:r>
              <a:rPr lang="en-US" sz="3200" dirty="0">
                <a:solidFill>
                  <a:srgbClr val="FFFF00"/>
                </a:solidFill>
                <a:latin typeface="Arial "/>
              </a:rPr>
              <a:t>Coaching </a:t>
            </a:r>
            <a:r>
              <a:rPr lang="en-US" sz="3200" dirty="0">
                <a:latin typeface="Arial "/>
              </a:rPr>
              <a:t>/ Career / Conversations</a:t>
            </a:r>
          </a:p>
          <a:p>
            <a:r>
              <a:rPr lang="en-US" sz="3200" dirty="0">
                <a:solidFill>
                  <a:srgbClr val="FFFF00"/>
                </a:solidFill>
                <a:latin typeface="Arial "/>
              </a:rPr>
              <a:t>Mentoring</a:t>
            </a:r>
            <a:r>
              <a:rPr lang="en-US" sz="3200" dirty="0">
                <a:latin typeface="Arial "/>
              </a:rPr>
              <a:t> partnerships</a:t>
            </a:r>
          </a:p>
          <a:p>
            <a:r>
              <a:rPr lang="en-US" sz="3200" dirty="0">
                <a:solidFill>
                  <a:srgbClr val="FFFF00"/>
                </a:solidFill>
                <a:latin typeface="Arial "/>
              </a:rPr>
              <a:t>Empower women </a:t>
            </a:r>
            <a:r>
              <a:rPr lang="en-US" sz="3200" dirty="0">
                <a:latin typeface="Arial "/>
              </a:rPr>
              <a:t>to reach their full potential through sharing our talents, insights and experiences.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FFFF00"/>
                </a:solidFill>
                <a:latin typeface="Arial "/>
              </a:rPr>
              <a:t>Influence : </a:t>
            </a:r>
            <a:r>
              <a:rPr lang="en-US" sz="3200" dirty="0">
                <a:latin typeface="Arial "/>
              </a:rPr>
              <a:t>build a space where </a:t>
            </a:r>
            <a:r>
              <a:rPr lang="en-US" sz="3200" dirty="0">
                <a:solidFill>
                  <a:srgbClr val="FFC000"/>
                </a:solidFill>
                <a:latin typeface="Arial "/>
              </a:rPr>
              <a:t>business leaders and policymakers collaborate </a:t>
            </a:r>
            <a:r>
              <a:rPr lang="en-US" sz="3200" dirty="0">
                <a:latin typeface="Arial "/>
              </a:rPr>
              <a:t>to address shared challenges. This includes not only </a:t>
            </a:r>
            <a:r>
              <a:rPr lang="en-US" sz="3200" dirty="0">
                <a:solidFill>
                  <a:srgbClr val="FFC000"/>
                </a:solidFill>
                <a:latin typeface="Arial "/>
              </a:rPr>
              <a:t>women’s roles </a:t>
            </a:r>
            <a:r>
              <a:rPr lang="en-US" sz="3200" dirty="0">
                <a:latin typeface="Arial "/>
              </a:rPr>
              <a:t>but also </a:t>
            </a:r>
            <a:r>
              <a:rPr lang="en-US" sz="3200" dirty="0">
                <a:solidFill>
                  <a:srgbClr val="FFC000"/>
                </a:solidFill>
                <a:latin typeface="Arial "/>
              </a:rPr>
              <a:t>economic growth, well-being</a:t>
            </a:r>
            <a:r>
              <a:rPr lang="en-US" sz="3200" dirty="0">
                <a:latin typeface="Arial "/>
              </a:rPr>
              <a:t>, and the promotion of best practices toward achieving a society with perfect gender equality.</a:t>
            </a:r>
          </a:p>
          <a:p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30B74D-071D-EA86-794F-A54AACE7A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3612" y="0"/>
            <a:ext cx="1068368" cy="368587"/>
          </a:xfrm>
          <a:prstGeom prst="rect">
            <a:avLst/>
          </a:prstGeom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C655EC-DD86-3DB4-F0EA-606046EE03FE}"/>
              </a:ext>
            </a:extLst>
          </p:cNvPr>
          <p:cNvSpPr txBox="1"/>
          <p:nvPr/>
        </p:nvSpPr>
        <p:spPr>
          <a:xfrm>
            <a:off x="2228850" y="5481952"/>
            <a:ext cx="8082643" cy="92333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Ready to make a difference? Join us ! Visit our website at https: femininpluriel.org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and ‘Become a Member.’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Let’s empower each other!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4027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469</Words>
  <Application>Microsoft Office PowerPoint</Application>
  <PresentationFormat>Widescreen</PresentationFormat>
  <Paragraphs>55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-apple-system</vt:lpstr>
      <vt:lpstr>Arial </vt:lpstr>
      <vt:lpstr>Aptos</vt:lpstr>
      <vt:lpstr>Arial</vt:lpstr>
      <vt:lpstr>Calibri</vt:lpstr>
      <vt:lpstr>Century Gothic</vt:lpstr>
      <vt:lpstr>Wingdings</vt:lpstr>
      <vt:lpstr>Wingdings 3</vt:lpstr>
      <vt:lpstr>Ion</vt:lpstr>
      <vt:lpstr>Féminin Pluriel Berlin</vt:lpstr>
      <vt:lpstr>About Féminin Pluriel Global (FPG)</vt:lpstr>
      <vt:lpstr>PowerPoint Presentation</vt:lpstr>
      <vt:lpstr>Féminin Pluriel Berlin</vt:lpstr>
      <vt:lpstr>Féminin Pluriel Berlin: contacts</vt:lpstr>
      <vt:lpstr>Our activities</vt:lpstr>
    </vt:vector>
  </TitlesOfParts>
  <Company>Bayer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Fatima Bennai-Sanfourche</dc:creator>
  <cp:lastModifiedBy>Fatima Bennai-Sanfourche</cp:lastModifiedBy>
  <cp:revision>1</cp:revision>
  <dcterms:created xsi:type="dcterms:W3CDTF">2025-07-14T12:18:40Z</dcterms:created>
  <dcterms:modified xsi:type="dcterms:W3CDTF">2025-07-14T12:19:37Z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f850223-87a8-40c3-9eb2-432606efca2a_Enabled">
    <vt:lpwstr>true</vt:lpwstr>
  </property>
  <property fmtid="{D5CDD505-2E9C-101B-9397-08002B2CF9AE}" pid="3" name="MSIP_Label_7f850223-87a8-40c3-9eb2-432606efca2a_SetDate">
    <vt:lpwstr>2025-07-14T12:18:52Z</vt:lpwstr>
  </property>
  <property fmtid="{D5CDD505-2E9C-101B-9397-08002B2CF9AE}" pid="4" name="MSIP_Label_7f850223-87a8-40c3-9eb2-432606efca2a_Method">
    <vt:lpwstr>Standard</vt:lpwstr>
  </property>
  <property fmtid="{D5CDD505-2E9C-101B-9397-08002B2CF9AE}" pid="5" name="MSIP_Label_7f850223-87a8-40c3-9eb2-432606efca2a_Name">
    <vt:lpwstr>7f850223-87a8-40c3-9eb2-432606efca2a</vt:lpwstr>
  </property>
  <property fmtid="{D5CDD505-2E9C-101B-9397-08002B2CF9AE}" pid="6" name="MSIP_Label_7f850223-87a8-40c3-9eb2-432606efca2a_SiteId">
    <vt:lpwstr>fcb2b37b-5da0-466b-9b83-0014b67a7c78</vt:lpwstr>
  </property>
  <property fmtid="{D5CDD505-2E9C-101B-9397-08002B2CF9AE}" pid="7" name="MSIP_Label_7f850223-87a8-40c3-9eb2-432606efca2a_ActionId">
    <vt:lpwstr>e7f7e331-00f9-414e-9d02-8511626a55df</vt:lpwstr>
  </property>
  <property fmtid="{D5CDD505-2E9C-101B-9397-08002B2CF9AE}" pid="8" name="MSIP_Label_7f850223-87a8-40c3-9eb2-432606efca2a_ContentBits">
    <vt:lpwstr>0</vt:lpwstr>
  </property>
</Properties>
</file>