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3" r:id="rId2"/>
    <p:sldId id="267" r:id="rId3"/>
    <p:sldId id="279" r:id="rId4"/>
    <p:sldId id="259" r:id="rId5"/>
    <p:sldId id="268" r:id="rId6"/>
    <p:sldId id="27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7EC01-EC47-4C28-BBA8-9173B0B10C39}" v="3" dt="2026-01-06T13:52:09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Fatima Bennai-Sanfourche" userId="43ebde92-0d96-479c-b8fc-7f0ae896ac29" providerId="ADAL" clId="{CF5647DD-6A55-4D60-A166-3D7FB8179092}"/>
    <pc:docChg chg="modSld">
      <pc:chgData name="Dr. Fatima Bennai-Sanfourche" userId="43ebde92-0d96-479c-b8fc-7f0ae896ac29" providerId="ADAL" clId="{CF5647DD-6A55-4D60-A166-3D7FB8179092}" dt="2026-01-06T13:52:45.940" v="31" actId="1076"/>
      <pc:docMkLst>
        <pc:docMk/>
      </pc:docMkLst>
      <pc:sldChg chg="addSp delSp modSp mod">
        <pc:chgData name="Dr. Fatima Bennai-Sanfourche" userId="43ebde92-0d96-479c-b8fc-7f0ae896ac29" providerId="ADAL" clId="{CF5647DD-6A55-4D60-A166-3D7FB8179092}" dt="2026-01-06T13:52:45.940" v="31" actId="1076"/>
        <pc:sldMkLst>
          <pc:docMk/>
          <pc:sldMk cId="3259452902" sldId="268"/>
        </pc:sldMkLst>
        <pc:spChg chg="mod">
          <ac:chgData name="Dr. Fatima Bennai-Sanfourche" userId="43ebde92-0d96-479c-b8fc-7f0ae896ac29" providerId="ADAL" clId="{CF5647DD-6A55-4D60-A166-3D7FB8179092}" dt="2026-01-06T13:52:45.940" v="31" actId="1076"/>
          <ac:spMkLst>
            <pc:docMk/>
            <pc:sldMk cId="3259452902" sldId="268"/>
            <ac:spMk id="9" creationId="{00000000-0000-0000-0000-000000000000}"/>
          </ac:spMkLst>
        </pc:spChg>
        <pc:spChg chg="mod">
          <ac:chgData name="Dr. Fatima Bennai-Sanfourche" userId="43ebde92-0d96-479c-b8fc-7f0ae896ac29" providerId="ADAL" clId="{CF5647DD-6A55-4D60-A166-3D7FB8179092}" dt="2026-01-06T13:52:41.755" v="30" actId="1076"/>
          <ac:spMkLst>
            <pc:docMk/>
            <pc:sldMk cId="3259452902" sldId="268"/>
            <ac:spMk id="10" creationId="{00000000-0000-0000-0000-000000000000}"/>
          </ac:spMkLst>
        </pc:spChg>
        <pc:spChg chg="mod">
          <ac:chgData name="Dr. Fatima Bennai-Sanfourche" userId="43ebde92-0d96-479c-b8fc-7f0ae896ac29" providerId="ADAL" clId="{CF5647DD-6A55-4D60-A166-3D7FB8179092}" dt="2026-01-06T13:51:27.874" v="23" actId="1076"/>
          <ac:spMkLst>
            <pc:docMk/>
            <pc:sldMk cId="3259452902" sldId="268"/>
            <ac:spMk id="17" creationId="{00000000-0000-0000-0000-000000000000}"/>
          </ac:spMkLst>
        </pc:spChg>
        <pc:picChg chg="add mod">
          <ac:chgData name="Dr. Fatima Bennai-Sanfourche" userId="43ebde92-0d96-479c-b8fc-7f0ae896ac29" providerId="ADAL" clId="{CF5647DD-6A55-4D60-A166-3D7FB8179092}" dt="2026-01-06T13:51:59.801" v="27" actId="14100"/>
          <ac:picMkLst>
            <pc:docMk/>
            <pc:sldMk cId="3259452902" sldId="268"/>
            <ac:picMk id="6" creationId="{7781F881-D974-7C52-61AB-6EB4F0D5DA27}"/>
          </ac:picMkLst>
        </pc:picChg>
        <pc:picChg chg="del">
          <ac:chgData name="Dr. Fatima Bennai-Sanfourche" userId="43ebde92-0d96-479c-b8fc-7f0ae896ac29" providerId="ADAL" clId="{CF5647DD-6A55-4D60-A166-3D7FB8179092}" dt="2026-01-06T13:49:21.009" v="0" actId="478"/>
          <ac:picMkLst>
            <pc:docMk/>
            <pc:sldMk cId="3259452902" sldId="268"/>
            <ac:picMk id="1034" creationId="{00000000-0000-0000-0000-000000000000}"/>
          </ac:picMkLst>
        </pc:picChg>
        <pc:picChg chg="mod">
          <ac:chgData name="Dr. Fatima Bennai-Sanfourche" userId="43ebde92-0d96-479c-b8fc-7f0ae896ac29" providerId="ADAL" clId="{CF5647DD-6A55-4D60-A166-3D7FB8179092}" dt="2026-01-06T13:52:09.628" v="28" actId="14100"/>
          <ac:picMkLst>
            <pc:docMk/>
            <pc:sldMk cId="3259452902" sldId="268"/>
            <ac:picMk id="2056" creationId="{B823B854-33C5-8285-D2C1-EB68BD5090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4BC9-BC16-40AB-978A-71F78BBDB0AB}" type="datetimeFigureOut">
              <a:rPr lang="de-DE" smtClean="0"/>
              <a:t>06.01.2026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186A-1889-4C3E-B577-B344DE13D1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98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E269-402C-46F2-B8D7-21A1CA9E38F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1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Promote the image of women as well as their role and influence in the business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Créer des événements, des réunions et des conférences sur divers sujets pour fournir une source de croissance personnelle et d'inspiration.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E269-402C-46F2-B8D7-21A1CA9E38FE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5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30BA-7F12-473E-A943-ED50810D3606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0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5C10-EB76-49D7-92BE-C50B37D2E1E2}" type="datetime1">
              <a:rPr lang="de-DE" smtClean="0"/>
              <a:t>06.01.2026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8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FB7E-EDA1-40BB-9415-7443C2E418B4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20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24AA-D246-4300-AFF4-7F9E7FE0F885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90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A17F-CFC1-47CD-B57D-65E3061D48F4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2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B2A8-1F01-4617-B736-910DDAB16EBD}" type="datetime1">
              <a:rPr lang="de-DE" smtClean="0"/>
              <a:t>06.01.2026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20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21DC-1891-4A58-838C-8BF48543BE36}" type="datetime1">
              <a:rPr lang="de-DE" smtClean="0"/>
              <a:t>06.01.2026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61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B1FA-5256-4B62-B35B-5CD36E8A27F6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62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E5B1-4982-4E85-B2DA-0F48ED1C84C0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29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A430-BE63-40DA-B65F-E68AB685AC87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65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84-A951-4D07-926A-C4A6C648A27B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DD07-3007-4C04-A3A6-D0FA7C4CB819}" type="datetime1">
              <a:rPr lang="de-DE" smtClean="0"/>
              <a:t>06.01.2026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9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77CA-5073-492F-B4E1-9E4EF22056C8}" type="datetime1">
              <a:rPr lang="de-DE" smtClean="0"/>
              <a:t>06.01.2026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E4D4-B807-4A34-85C7-3337D7A79472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5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2088-1FD7-462D-A2C9-66B98F83B100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3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E27-B2CE-498C-B06B-3A251D6F11D6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1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4912-EE3A-49E7-956E-C5CC50B09876}" type="datetime1">
              <a:rPr lang="de-DE" smtClean="0"/>
              <a:t>06.01.2026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Introduction of FPB_ 29.04.2024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7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002BB7-CB9F-47C3-B8BA-A2B824035000}" type="datetime1">
              <a:rPr lang="de-DE" smtClean="0"/>
              <a:t>06.01.2026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Introduction of FPB_ 29.04.2024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8EFE-B9A1-4456-8878-9996B912ED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25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berlin@feminpluriel.or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hyperlink" Target="https://linkedin.com/company/feminin-pluriel-berlin" TargetMode="External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E92A8BB-07B9-40DB-984F-2CB1A253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DDB745-6C26-4B79-9EF2-08E3E4AB9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Freeform 16">
            <a:extLst>
              <a:ext uri="{FF2B5EF4-FFF2-40B4-BE49-F238E27FC236}">
                <a16:creationId xmlns:a16="http://schemas.microsoft.com/office/drawing/2014/main" id="{80B3FE6C-0A59-4114-88CB-3C3172D6A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A6F6E-2A53-258D-A99F-13B6550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640082"/>
            <a:ext cx="6879859" cy="2373552"/>
          </a:xfrm>
          <a:prstGeom prst="rect">
            <a:avLst/>
          </a:prstGeom>
          <a:effectLst/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DA3A238-516A-4076-B3C2-230D913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458" y="3733752"/>
            <a:ext cx="9182945" cy="1793390"/>
          </a:xfrm>
        </p:spPr>
        <p:txBody>
          <a:bodyPr>
            <a:normAutofit/>
          </a:bodyPr>
          <a:lstStyle/>
          <a:p>
            <a:r>
              <a:rPr lang="fr-BE" sz="6600" b="1" dirty="0">
                <a:solidFill>
                  <a:srgbClr val="EBEBEB"/>
                </a:solidFill>
              </a:rPr>
              <a:t>Féminin Pluriel Berlin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2256" y="5635971"/>
            <a:ext cx="9182944" cy="4879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2503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000" b="1" dirty="0">
                <a:solidFill>
                  <a:srgbClr val="EBEBEB"/>
                </a:solidFill>
              </a:rPr>
              <a:t>About </a:t>
            </a:r>
            <a:r>
              <a:rPr lang="en-GB" sz="4000" b="1" dirty="0" err="1">
                <a:solidFill>
                  <a:srgbClr val="EBEBEB"/>
                </a:solidFill>
              </a:rPr>
              <a:t>Féminin</a:t>
            </a:r>
            <a:r>
              <a:rPr lang="en-GB" sz="4000" b="1" dirty="0">
                <a:solidFill>
                  <a:srgbClr val="EBEBEB"/>
                </a:solidFill>
              </a:rPr>
              <a:t> </a:t>
            </a:r>
            <a:r>
              <a:rPr lang="en-GB" sz="4000" b="1" dirty="0" err="1">
                <a:solidFill>
                  <a:srgbClr val="EBEBEB"/>
                </a:solidFill>
              </a:rPr>
              <a:t>Pluriel</a:t>
            </a:r>
            <a:r>
              <a:rPr lang="en-GB" sz="4000" b="1" dirty="0">
                <a:solidFill>
                  <a:srgbClr val="EBEBEB"/>
                </a:solidFill>
              </a:rPr>
              <a:t> Global (FPG)</a:t>
            </a:r>
          </a:p>
        </p:txBody>
      </p:sp>
      <p:sp>
        <p:nvSpPr>
          <p:cNvPr id="8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A5080-ED86-4699-71EF-289335AD7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460" y="1916654"/>
            <a:ext cx="6498768" cy="3606816"/>
          </a:xfrm>
          <a:prstGeom prst="rect">
            <a:avLst/>
          </a:prstGeom>
          <a:effectLst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1"/>
          </p:nvPr>
        </p:nvSpPr>
        <p:spPr>
          <a:xfrm>
            <a:off x="520355" y="2251587"/>
            <a:ext cx="4686864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EBEBEB"/>
                </a:solidFill>
              </a:rPr>
              <a:t>Féminin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Pluriel</a:t>
            </a:r>
            <a:r>
              <a:rPr lang="en-US" dirty="0">
                <a:solidFill>
                  <a:srgbClr val="EBEBEB"/>
                </a:solidFill>
              </a:rPr>
              <a:t> is a non-profit organization, launched in 1992 in Paris by </a:t>
            </a:r>
            <a:r>
              <a:rPr lang="en-US" b="1" dirty="0">
                <a:solidFill>
                  <a:srgbClr val="FFFF00"/>
                </a:solidFill>
              </a:rPr>
              <a:t>Beatrice </a:t>
            </a:r>
            <a:r>
              <a:rPr lang="en-US" b="1" dirty="0" err="1">
                <a:solidFill>
                  <a:srgbClr val="FFFF00"/>
                </a:solidFill>
              </a:rPr>
              <a:t>Lanson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Villat</a:t>
            </a:r>
            <a:r>
              <a:rPr lang="en-US" dirty="0">
                <a:solidFill>
                  <a:srgbClr val="EBEBEB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EBEBEB"/>
                </a:solidFill>
              </a:rPr>
              <a:t>Féminin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Pluriel</a:t>
            </a:r>
            <a:r>
              <a:rPr lang="en-US" dirty="0">
                <a:solidFill>
                  <a:srgbClr val="EBEBEB"/>
                </a:solidFill>
              </a:rPr>
              <a:t> as in “</a:t>
            </a:r>
            <a:r>
              <a:rPr lang="en-US" b="1" dirty="0">
                <a:solidFill>
                  <a:srgbClr val="EBEBEB"/>
                </a:solidFill>
              </a:rPr>
              <a:t>female</a:t>
            </a:r>
            <a:r>
              <a:rPr lang="en-US" dirty="0">
                <a:solidFill>
                  <a:srgbClr val="EBEBEB"/>
                </a:solidFill>
              </a:rPr>
              <a:t>” and “</a:t>
            </a:r>
            <a:r>
              <a:rPr lang="en-US" b="1" dirty="0">
                <a:solidFill>
                  <a:srgbClr val="EBEBEB"/>
                </a:solidFill>
              </a:rPr>
              <a:t>plural</a:t>
            </a:r>
            <a:r>
              <a:rPr lang="en-US" dirty="0">
                <a:solidFill>
                  <a:srgbClr val="EBEBEB"/>
                </a:solidFill>
              </a:rPr>
              <a:t>” reflects our purpose, which is to </a:t>
            </a:r>
            <a:r>
              <a:rPr lang="en-US" b="1" dirty="0">
                <a:solidFill>
                  <a:srgbClr val="EBEBEB"/>
                </a:solidFill>
              </a:rPr>
              <a:t>increase the professional and personal influence of women of all generations and profiles.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EBEBEB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solidFill>
                <a:srgbClr val="EBEBEB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0473" y="1179294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61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916B6A-4A1E-4A48-8BC8-1E4776E03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38245" y="167153"/>
            <a:ext cx="5571065" cy="6523694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1C5D755C-6A9E-4780-8524-22F98B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8739" y="643467"/>
            <a:ext cx="454484" cy="301351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AC099B-3614-4184-BF57-F5447D15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0618" y="643468"/>
            <a:ext cx="557106" cy="92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7E713DF-3DDC-D38E-912A-AF38372FA8D8}"/>
              </a:ext>
            </a:extLst>
          </p:cNvPr>
          <p:cNvSpPr>
            <a:spLocks/>
          </p:cNvSpPr>
          <p:nvPr/>
        </p:nvSpPr>
        <p:spPr>
          <a:xfrm>
            <a:off x="379211" y="643467"/>
            <a:ext cx="3510630" cy="30135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Féminin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Pluriel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Global (FPG)</a:t>
            </a:r>
          </a:p>
          <a:p>
            <a:pPr marL="0" marR="0" lvl="0" indent="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Féminin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Pluriel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has grown into 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international network with13 local clubs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organizing local meetings and events</a:t>
            </a:r>
          </a:p>
          <a:p>
            <a:pPr marL="285750" marR="0" lvl="0" indent="-28575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Each year,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global  international conference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brings together members of all clubs in one of the local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Féminin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Pluriel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A53BA-377B-025A-70B6-30DEC14C7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223" y="1874079"/>
            <a:ext cx="3100381" cy="1038627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D3B472-8359-1484-69EE-AF8C58007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926" y="1875530"/>
            <a:ext cx="3100381" cy="102312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2A028-E78E-3194-0DE0-4B1AF49CA9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3223" y="4899164"/>
            <a:ext cx="3100381" cy="1023125"/>
          </a:xfrm>
          <a:prstGeom prst="rect">
            <a:avLst/>
          </a:prstGeom>
          <a:effectLst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67F1FD-1E24-8A33-94AA-B876A9D92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3926" y="4891506"/>
            <a:ext cx="3100381" cy="1023125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6ACAA-F904-379B-8924-4D688FBC4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777" y="1886578"/>
            <a:ext cx="1051674" cy="1013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8B2E7-24BC-5B46-E102-488F37B7DD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9923" y="3026789"/>
            <a:ext cx="1642363" cy="16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fr-FR" sz="3600" b="1" dirty="0"/>
              <a:t>Féminin Pluriel Berlin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52D69C2-6C47-427C-AE60-582FE30B2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1D4F3-C9B6-6028-3B0A-D45D54254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742" y="1302790"/>
            <a:ext cx="3980139" cy="1373148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B12D8C-572F-4417-9FE1-D691A132F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861" y="1330883"/>
            <a:ext cx="6093338" cy="5062138"/>
          </a:xfrm>
        </p:spPr>
        <p:txBody>
          <a:bodyPr>
            <a:normAutofit fontScale="70000" lnSpcReduction="20000"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fr-FR" sz="1900" b="1" dirty="0">
                <a:latin typeface="Arial "/>
              </a:rPr>
              <a:t>Féminin Pluriel </a:t>
            </a:r>
            <a:r>
              <a:rPr lang="en-US" sz="1900" b="1" dirty="0">
                <a:latin typeface="Arial "/>
              </a:rPr>
              <a:t>Berlin (FPB) </a:t>
            </a:r>
            <a:r>
              <a:rPr lang="en-US" sz="1900" dirty="0">
                <a:latin typeface="Arial "/>
              </a:rPr>
              <a:t>has for objectives to: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900" dirty="0">
              <a:latin typeface="Arial 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Support professional skills development, learning, mentoring, and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Arial "/>
              </a:rPr>
              <a:t>       networking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within the French/German communities </a:t>
            </a:r>
            <a:r>
              <a:rPr lang="en-US" sz="1900" dirty="0">
                <a:latin typeface="Arial "/>
              </a:rPr>
              <a:t>and industries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Provide its members a network to connect, discuss challenges, test ideas and ultimately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increase professional and personal influence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Organize events and discussions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developing and promoting women’s contribution and influence </a:t>
            </a:r>
            <a:r>
              <a:rPr lang="en-US" sz="1900" dirty="0">
                <a:latin typeface="Arial "/>
              </a:rPr>
              <a:t>in the economy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latin typeface="Arial "/>
              </a:rPr>
              <a:t>While the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main objective remains professional</a:t>
            </a:r>
            <a:r>
              <a:rPr lang="en-US" sz="1900" dirty="0">
                <a:latin typeface="Arial "/>
              </a:rPr>
              <a:t>, friendship and support for charitable and humanitarian causes in favor of women and youth are important to us.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>
              <a:latin typeface="Arial 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>
                <a:latin typeface="Arial "/>
              </a:rPr>
              <a:t>Our members are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900" b="1" dirty="0">
                <a:latin typeface="Arial "/>
              </a:rPr>
              <a:t>Féminin</a:t>
            </a:r>
            <a:r>
              <a:rPr lang="fr-FR" sz="1900" dirty="0">
                <a:latin typeface="Arial "/>
              </a:rPr>
              <a:t>: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mostly women </a:t>
            </a:r>
            <a:r>
              <a:rPr lang="en-US" sz="1900" dirty="0">
                <a:latin typeface="Arial "/>
              </a:rPr>
              <a:t>but welcoming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male or diverse allies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>
                <a:latin typeface="Arial "/>
              </a:rPr>
              <a:t>        willing to make a positive contribution in supporting our objectives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900" b="1" dirty="0">
                <a:latin typeface="Arial "/>
              </a:rPr>
              <a:t>Pluriel: </a:t>
            </a:r>
            <a:r>
              <a:rPr lang="en-US" sz="1900" dirty="0">
                <a:latin typeface="Arial "/>
              </a:rPr>
              <a:t>our background, industry, international work life experience  are diverse.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900" b="1" dirty="0">
                <a:latin typeface="Arial "/>
              </a:rPr>
              <a:t>Berlin: </a:t>
            </a:r>
            <a:r>
              <a:rPr lang="en-US" sz="1900" dirty="0">
                <a:latin typeface="Arial "/>
              </a:rPr>
              <a:t> </a:t>
            </a:r>
            <a:r>
              <a:rPr lang="en-US" sz="1900" dirty="0">
                <a:solidFill>
                  <a:srgbClr val="FFFF00"/>
                </a:solidFill>
                <a:latin typeface="Arial "/>
              </a:rPr>
              <a:t>while our headquarter and key events are in Berlin, we welcome members from all over Germany</a:t>
            </a: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B1040B87-8D7C-BDB1-6CD6-5F1F3819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77" y="3039291"/>
            <a:ext cx="3230180" cy="2721427"/>
          </a:xfrm>
          <a:prstGeom prst="rect">
            <a:avLst/>
          </a:prstGeom>
          <a:effectLst/>
        </p:spPr>
      </p:pic>
      <p:sp>
        <p:nvSpPr>
          <p:cNvPr id="5" name="Rechteck 4"/>
          <p:cNvSpPr/>
          <p:nvPr/>
        </p:nvSpPr>
        <p:spPr>
          <a:xfrm>
            <a:off x="760473" y="1179294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7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033"/>
          </a:xfrm>
        </p:spPr>
        <p:txBody>
          <a:bodyPr/>
          <a:lstStyle/>
          <a:p>
            <a:r>
              <a:rPr lang="en-GB" sz="3600" b="1" dirty="0" err="1">
                <a:solidFill>
                  <a:srgbClr val="EBEBEB"/>
                </a:solidFill>
              </a:rPr>
              <a:t>Féminin</a:t>
            </a:r>
            <a:r>
              <a:rPr lang="en-GB" sz="3600" b="1" dirty="0">
                <a:solidFill>
                  <a:srgbClr val="EBEBEB"/>
                </a:solidFill>
              </a:rPr>
              <a:t> </a:t>
            </a:r>
            <a:r>
              <a:rPr lang="en-GB" sz="3600" b="1" dirty="0" err="1">
                <a:solidFill>
                  <a:srgbClr val="EBEBEB"/>
                </a:solidFill>
              </a:rPr>
              <a:t>Pluriel</a:t>
            </a:r>
            <a:r>
              <a:rPr lang="en-GB" sz="3600" b="1" dirty="0">
                <a:solidFill>
                  <a:srgbClr val="EBEBEB"/>
                </a:solidFill>
              </a:rPr>
              <a:t> Berlin: contacts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974" y="4003838"/>
            <a:ext cx="245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Fatima Sanfourche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President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632026"/>
            <a:ext cx="1750428" cy="23051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83541" y="3979384"/>
            <a:ext cx="2459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Alina Navarro Melendo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Vice President and Legal Officer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228049" y="4003838"/>
            <a:ext cx="245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Claudia Nickolaus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Treasurer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14067" y="4038726"/>
            <a:ext cx="200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Isma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Khemies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FF00"/>
                </a:solidFill>
                <a:latin typeface="Century Gothic" panose="020B0502020202020204"/>
              </a:rPr>
              <a:t>Officer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feld 16">
            <a:extLst>
              <a:ext uri="{FF2B5EF4-FFF2-40B4-BE49-F238E27FC236}">
                <a16:creationId xmlns:a16="http://schemas.microsoft.com/office/drawing/2014/main" id="{72136C1E-5569-2CDE-1422-C1C1383BD6FB}"/>
              </a:ext>
            </a:extLst>
          </p:cNvPr>
          <p:cNvSpPr txBox="1"/>
          <p:nvPr/>
        </p:nvSpPr>
        <p:spPr>
          <a:xfrm>
            <a:off x="8809078" y="4027700"/>
            <a:ext cx="245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Amela Malja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Chief Partnership Officer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E5B05E86-F0DB-3DEC-B708-72EB8F980785}"/>
              </a:ext>
            </a:extLst>
          </p:cNvPr>
          <p:cNvSpPr txBox="1"/>
          <p:nvPr/>
        </p:nvSpPr>
        <p:spPr>
          <a:xfrm>
            <a:off x="116744" y="5081843"/>
            <a:ext cx="8605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Address: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Westfälische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Strasse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86a, 10709 Berlin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Email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berlin@feminpluriel.org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Website: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https://fp-berlin.org/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LinkedIn: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https://linkedin.com/company/feminin-pluriel-berlin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633B9-1B32-0027-F876-3C1680268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612" y="0"/>
            <a:ext cx="1068368" cy="368587"/>
          </a:xfrm>
          <a:prstGeom prst="rect">
            <a:avLst/>
          </a:prstGeom>
          <a:effectLst/>
        </p:spPr>
      </p:pic>
      <p:pic>
        <p:nvPicPr>
          <p:cNvPr id="2052" name="Picture 4" descr="Alina Navarro Melendo">
            <a:extLst>
              <a:ext uri="{FF2B5EF4-FFF2-40B4-BE49-F238E27FC236}">
                <a16:creationId xmlns:a16="http://schemas.microsoft.com/office/drawing/2014/main" id="{39B71BDB-4CA1-0803-F2BE-0D31BDAC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8" y="1615142"/>
            <a:ext cx="1706611" cy="23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udia Nickolaus 1 e1740588924320">
            <a:extLst>
              <a:ext uri="{FF2B5EF4-FFF2-40B4-BE49-F238E27FC236}">
                <a16:creationId xmlns:a16="http://schemas.microsoft.com/office/drawing/2014/main" id="{D50A478C-7E45-A82B-DABC-2A9A46A5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00" y="1621958"/>
            <a:ext cx="1792760" cy="23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reenshot 2024 10 07 185448 e1740606666514">
            <a:extLst>
              <a:ext uri="{FF2B5EF4-FFF2-40B4-BE49-F238E27FC236}">
                <a16:creationId xmlns:a16="http://schemas.microsoft.com/office/drawing/2014/main" id="{B823B854-33C5-8285-D2C1-EB68BD50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31" y="1615142"/>
            <a:ext cx="1706610" cy="23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with long hair wearing a brown shirt&#10;&#10;AI-generated content may be incorrect.">
            <a:extLst>
              <a:ext uri="{FF2B5EF4-FFF2-40B4-BE49-F238E27FC236}">
                <a16:creationId xmlns:a16="http://schemas.microsoft.com/office/drawing/2014/main" id="{7781F881-D974-7C52-61AB-6EB4F0D5D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57" y="1615142"/>
            <a:ext cx="1630563" cy="23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CE3B-74E7-9CA4-8B6D-0991E4FA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Our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61A3-D7A7-AABB-737B-865EB007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06" y="1345203"/>
            <a:ext cx="10302344" cy="401314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Promoting</a:t>
            </a:r>
            <a:r>
              <a:rPr lang="en-US" sz="3200" dirty="0">
                <a:latin typeface="Arial "/>
              </a:rPr>
              <a:t> clarity, inclusion, and equality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Building</a:t>
            </a:r>
            <a:r>
              <a:rPr lang="en-US" sz="3200" dirty="0">
                <a:latin typeface="Arial "/>
              </a:rPr>
              <a:t> business network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Encourage</a:t>
            </a:r>
            <a:r>
              <a:rPr lang="en-US" sz="3200" dirty="0">
                <a:latin typeface="Arial "/>
              </a:rPr>
              <a:t> professional and leadership development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Coaching </a:t>
            </a:r>
            <a:r>
              <a:rPr lang="en-US" sz="3200" dirty="0">
                <a:latin typeface="Arial "/>
              </a:rPr>
              <a:t>/ Career / Conversations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Mentoring</a:t>
            </a:r>
            <a:r>
              <a:rPr lang="en-US" sz="3200" dirty="0">
                <a:latin typeface="Arial "/>
              </a:rPr>
              <a:t> partnerships</a:t>
            </a:r>
          </a:p>
          <a:p>
            <a:r>
              <a:rPr lang="en-US" sz="3200" dirty="0">
                <a:solidFill>
                  <a:srgbClr val="FFFF00"/>
                </a:solidFill>
                <a:latin typeface="Arial "/>
              </a:rPr>
              <a:t>Empower women </a:t>
            </a:r>
            <a:r>
              <a:rPr lang="en-US" sz="3200" dirty="0">
                <a:latin typeface="Arial "/>
              </a:rPr>
              <a:t>to reach their full potential through sharing our talents, insights and experiences.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Arial "/>
              </a:rPr>
              <a:t>Influence : </a:t>
            </a:r>
            <a:r>
              <a:rPr lang="en-US" sz="3200" dirty="0">
                <a:latin typeface="Arial "/>
              </a:rPr>
              <a:t>build a space where </a:t>
            </a:r>
            <a:r>
              <a:rPr lang="en-US" sz="3200" dirty="0">
                <a:solidFill>
                  <a:srgbClr val="FFC000"/>
                </a:solidFill>
                <a:latin typeface="Arial "/>
              </a:rPr>
              <a:t>business leaders and policymakers collaborate </a:t>
            </a:r>
            <a:r>
              <a:rPr lang="en-US" sz="3200" dirty="0">
                <a:latin typeface="Arial "/>
              </a:rPr>
              <a:t>to address shared challenges. This includes not only </a:t>
            </a:r>
            <a:r>
              <a:rPr lang="en-US" sz="3200" dirty="0">
                <a:solidFill>
                  <a:srgbClr val="FFC000"/>
                </a:solidFill>
                <a:latin typeface="Arial "/>
              </a:rPr>
              <a:t>women’s roles </a:t>
            </a:r>
            <a:r>
              <a:rPr lang="en-US" sz="3200" dirty="0">
                <a:latin typeface="Arial "/>
              </a:rPr>
              <a:t>but also </a:t>
            </a:r>
            <a:r>
              <a:rPr lang="en-US" sz="3200" dirty="0">
                <a:solidFill>
                  <a:srgbClr val="FFC000"/>
                </a:solidFill>
                <a:latin typeface="Arial "/>
              </a:rPr>
              <a:t>economic growth, well-being</a:t>
            </a:r>
            <a:r>
              <a:rPr lang="en-US" sz="3200" dirty="0">
                <a:latin typeface="Arial "/>
              </a:rPr>
              <a:t>, and the promotion of best practices toward achieving a society with perfect gender equality.</a:t>
            </a:r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0B74D-071D-EA86-794F-A54AACE7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12" y="0"/>
            <a:ext cx="1068368" cy="368587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655EC-DD86-3DB4-F0EA-606046EE03FE}"/>
              </a:ext>
            </a:extLst>
          </p:cNvPr>
          <p:cNvSpPr txBox="1"/>
          <p:nvPr/>
        </p:nvSpPr>
        <p:spPr>
          <a:xfrm>
            <a:off x="2228850" y="5481952"/>
            <a:ext cx="8082643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Ready to make a difference? Join us ! Visit our website at https: femininpluriel.org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and ‘Become a Member.’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Let’s empower each other!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402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-apple-system</vt:lpstr>
      <vt:lpstr>Arial </vt:lpstr>
      <vt:lpstr>Aptos</vt:lpstr>
      <vt:lpstr>Arial</vt:lpstr>
      <vt:lpstr>Calibri</vt:lpstr>
      <vt:lpstr>Century Gothic</vt:lpstr>
      <vt:lpstr>Wingdings</vt:lpstr>
      <vt:lpstr>Wingdings 3</vt:lpstr>
      <vt:lpstr>Ion</vt:lpstr>
      <vt:lpstr>Féminin Pluriel Berlin</vt:lpstr>
      <vt:lpstr>About Féminin Pluriel Global (FPG)</vt:lpstr>
      <vt:lpstr>PowerPoint Presentation</vt:lpstr>
      <vt:lpstr>Féminin Pluriel Berlin</vt:lpstr>
      <vt:lpstr>Féminin Pluriel Berlin: contacts</vt:lpstr>
      <vt:lpstr>Our activities</vt:lpstr>
    </vt:vector>
  </TitlesOfParts>
  <Company>Bayer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Fatima Bennai-Sanfourche</dc:creator>
  <cp:lastModifiedBy>Dr. Fatima Bennai-Sanfourche</cp:lastModifiedBy>
  <cp:revision>1</cp:revision>
  <dcterms:created xsi:type="dcterms:W3CDTF">2025-07-14T12:18:40Z</dcterms:created>
  <dcterms:modified xsi:type="dcterms:W3CDTF">2026-01-06T13:52:47Z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850223-87a8-40c3-9eb2-432606efca2a_Enabled">
    <vt:lpwstr>true</vt:lpwstr>
  </property>
  <property fmtid="{D5CDD505-2E9C-101B-9397-08002B2CF9AE}" pid="3" name="MSIP_Label_7f850223-87a8-40c3-9eb2-432606efca2a_SetDate">
    <vt:lpwstr>2025-07-14T12:18:52Z</vt:lpwstr>
  </property>
  <property fmtid="{D5CDD505-2E9C-101B-9397-08002B2CF9AE}" pid="4" name="MSIP_Label_7f850223-87a8-40c3-9eb2-432606efca2a_Method">
    <vt:lpwstr>Standard</vt:lpwstr>
  </property>
  <property fmtid="{D5CDD505-2E9C-101B-9397-08002B2CF9AE}" pid="5" name="MSIP_Label_7f850223-87a8-40c3-9eb2-432606efca2a_Name">
    <vt:lpwstr>7f850223-87a8-40c3-9eb2-432606efca2a</vt:lpwstr>
  </property>
  <property fmtid="{D5CDD505-2E9C-101B-9397-08002B2CF9AE}" pid="6" name="MSIP_Label_7f850223-87a8-40c3-9eb2-432606efca2a_SiteId">
    <vt:lpwstr>fcb2b37b-5da0-466b-9b83-0014b67a7c78</vt:lpwstr>
  </property>
  <property fmtid="{D5CDD505-2E9C-101B-9397-08002B2CF9AE}" pid="7" name="MSIP_Label_7f850223-87a8-40c3-9eb2-432606efca2a_ActionId">
    <vt:lpwstr>e7f7e331-00f9-414e-9d02-8511626a55df</vt:lpwstr>
  </property>
  <property fmtid="{D5CDD505-2E9C-101B-9397-08002B2CF9AE}" pid="8" name="MSIP_Label_7f850223-87a8-40c3-9eb2-432606efca2a_ContentBits">
    <vt:lpwstr>0</vt:lpwstr>
  </property>
</Properties>
</file>